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1773" r:id="rId5"/>
    <p:sldId id="1774" r:id="rId6"/>
    <p:sldId id="1775" r:id="rId7"/>
    <p:sldId id="1777" r:id="rId8"/>
    <p:sldId id="1778" r:id="rId9"/>
    <p:sldId id="1779" r:id="rId10"/>
    <p:sldId id="1780" r:id="rId11"/>
    <p:sldId id="1781" r:id="rId12"/>
    <p:sldId id="1782" r:id="rId13"/>
    <p:sldId id="1783" r:id="rId14"/>
    <p:sldId id="1784" r:id="rId15"/>
    <p:sldId id="1785" r:id="rId16"/>
    <p:sldId id="1786" r:id="rId17"/>
    <p:sldId id="1787" r:id="rId18"/>
    <p:sldId id="1788" r:id="rId19"/>
    <p:sldId id="1789" r:id="rId20"/>
    <p:sldId id="1790" r:id="rId21"/>
    <p:sldId id="1791" r:id="rId22"/>
    <p:sldId id="1793" r:id="rId23"/>
    <p:sldId id="1794" r:id="rId24"/>
    <p:sldId id="1801" r:id="rId25"/>
    <p:sldId id="1776" r:id="rId26"/>
    <p:sldId id="1795" r:id="rId27"/>
    <p:sldId id="1797" r:id="rId28"/>
    <p:sldId id="1796" r:id="rId29"/>
    <p:sldId id="1805" r:id="rId30"/>
    <p:sldId id="1798" r:id="rId31"/>
    <p:sldId id="1804" r:id="rId32"/>
    <p:sldId id="1799" r:id="rId33"/>
    <p:sldId id="1800" r:id="rId34"/>
    <p:sldId id="1738" r:id="rId35"/>
    <p:sldId id="1802" r:id="rId36"/>
    <p:sldId id="1739" r:id="rId37"/>
    <p:sldId id="1803" r:id="rId38"/>
    <p:sldId id="1741" r:id="rId39"/>
    <p:sldId id="1742" r:id="rId40"/>
    <p:sldId id="1743" r:id="rId41"/>
    <p:sldId id="1745" r:id="rId42"/>
    <p:sldId id="1744" r:id="rId43"/>
    <p:sldId id="1701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1A34FA-0195-41F9-92D1-436173ED742D}">
          <p14:sldIdLst>
            <p14:sldId id="1773"/>
            <p14:sldId id="1774"/>
            <p14:sldId id="1775"/>
            <p14:sldId id="1777"/>
            <p14:sldId id="1778"/>
            <p14:sldId id="1779"/>
            <p14:sldId id="1780"/>
            <p14:sldId id="1781"/>
            <p14:sldId id="1782"/>
            <p14:sldId id="1783"/>
            <p14:sldId id="1784"/>
            <p14:sldId id="1785"/>
            <p14:sldId id="1786"/>
          </p14:sldIdLst>
        </p14:section>
        <p14:section name="Untitled Section" id="{F8EE6649-DE3E-4FCC-87EB-8DC510FEF9EB}">
          <p14:sldIdLst>
            <p14:sldId id="1787"/>
            <p14:sldId id="1788"/>
            <p14:sldId id="1789"/>
            <p14:sldId id="1790"/>
            <p14:sldId id="1791"/>
            <p14:sldId id="1793"/>
            <p14:sldId id="1794"/>
            <p14:sldId id="1801"/>
            <p14:sldId id="1776"/>
            <p14:sldId id="1795"/>
            <p14:sldId id="1797"/>
            <p14:sldId id="1796"/>
            <p14:sldId id="1805"/>
            <p14:sldId id="1798"/>
            <p14:sldId id="1804"/>
            <p14:sldId id="1799"/>
            <p14:sldId id="1800"/>
            <p14:sldId id="1738"/>
            <p14:sldId id="1802"/>
            <p14:sldId id="1739"/>
            <p14:sldId id="1803"/>
            <p14:sldId id="1741"/>
            <p14:sldId id="1742"/>
            <p14:sldId id="1743"/>
            <p14:sldId id="1745"/>
            <p14:sldId id="1744"/>
            <p14:sldId id="17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AE5"/>
    <a:srgbClr val="50CFDA"/>
    <a:srgbClr val="5CAFFF"/>
    <a:srgbClr val="7CCAB7"/>
    <a:srgbClr val="DCF1EC"/>
    <a:srgbClr val="ABDDD1"/>
    <a:srgbClr val="78486A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5181" autoAdjust="0"/>
  </p:normalViewPr>
  <p:slideViewPr>
    <p:cSldViewPr>
      <p:cViewPr varScale="1">
        <p:scale>
          <a:sx n="90" d="100"/>
          <a:sy n="90" d="100"/>
        </p:scale>
        <p:origin x="54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4478" b="43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858238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651870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ADB91-D9CB-4352-9E39-A094C3D0C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2021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AC6E9-8ACD-4B43-A468-1C69E0B7F7D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2" r:id="rId2"/>
    <p:sldLayoutId id="2147483827" r:id="rId3"/>
    <p:sldLayoutId id="2147483768" r:id="rId4"/>
    <p:sldLayoutId id="2147483843" r:id="rId5"/>
    <p:sldLayoutId id="2147483839" r:id="rId6"/>
    <p:sldLayoutId id="2147483802" r:id="rId7"/>
    <p:sldLayoutId id="2147483793" r:id="rId8"/>
    <p:sldLayoutId id="2147483844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@api/deki/files/104865/Article_resource_sharing_requests_in_Alma_networks.pptx" TargetMode="External"/><Relationship Id="rId2" Type="http://schemas.openxmlformats.org/officeDocument/2006/relationships/hyperlink" Target="https://www.youtube.com/watch?v=mJ7PvOuTCGE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7483-7985-4416-AF5C-083AD7FCFB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Resource Sharing Workflows in Alma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86F82-9AE0-4066-B13B-4D9F678D58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D976-3A21-469D-AF8C-0A7F6A10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6D6725-BDA8-4C4C-98B7-C0B9CAED3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494" y="771525"/>
            <a:ext cx="7042450" cy="388778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5128BA-D244-4201-8AB8-950E8FBE0CB2}"/>
              </a:ext>
            </a:extLst>
          </p:cNvPr>
          <p:cNvSpPr/>
          <p:nvPr/>
        </p:nvSpPr>
        <p:spPr>
          <a:xfrm>
            <a:off x="1691680" y="646479"/>
            <a:ext cx="936104" cy="41310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7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C5B9-E027-4501-935A-71D6B82B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D823E-8CA5-4C7D-A2FE-ACC2FC71D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1020476"/>
            <a:ext cx="8424862" cy="3389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8FBE12-428F-4FEB-8F4F-38D31244937B}"/>
              </a:ext>
            </a:extLst>
          </p:cNvPr>
          <p:cNvSpPr txBox="1"/>
          <p:nvPr/>
        </p:nvSpPr>
        <p:spPr>
          <a:xfrm>
            <a:off x="5148064" y="3825585"/>
            <a:ext cx="2808560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rota will automatically try to fulfill using my own inventory, then propagate to a </a:t>
            </a:r>
            <a:r>
              <a:rPr lang="en-US" sz="1400" dirty="0" err="1"/>
              <a:t>consortial</a:t>
            </a:r>
            <a:r>
              <a:rPr lang="en-US" sz="1400" dirty="0"/>
              <a:t> lender, and then be sent outside of my network.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23FBD8-0032-42AB-A6A6-C6530C82E791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203848" y="3507857"/>
            <a:ext cx="1944216" cy="90250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0E0326-B4C8-4B39-AB45-DD826F12A8A3}"/>
              </a:ext>
            </a:extLst>
          </p:cNvPr>
          <p:cNvSpPr txBox="1"/>
          <p:nvPr/>
        </p:nvSpPr>
        <p:spPr>
          <a:xfrm>
            <a:off x="1583668" y="4127590"/>
            <a:ext cx="2592288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 locate process can create a fine-tuned rota of potential </a:t>
            </a:r>
            <a:r>
              <a:rPr lang="en-US" sz="1400" dirty="0" err="1"/>
              <a:t>consortial</a:t>
            </a:r>
            <a:r>
              <a:rPr lang="en-US" sz="1400" dirty="0"/>
              <a:t> lenders</a:t>
            </a:r>
          </a:p>
        </p:txBody>
      </p:sp>
    </p:spTree>
    <p:extLst>
      <p:ext uri="{BB962C8B-B14F-4D97-AF65-F5344CB8AC3E}">
        <p14:creationId xmlns:p14="http://schemas.microsoft.com/office/powerpoint/2010/main" val="654116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5D8A-34C7-41BA-87DD-4E3510B6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92822-95FB-4C2A-93EB-17D027C01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: The physical locate process identifies only ownership of the journal. Only electronic coverage is identified on the article level</a:t>
            </a:r>
          </a:p>
        </p:txBody>
      </p:sp>
    </p:spTree>
    <p:extLst>
      <p:ext uri="{BB962C8B-B14F-4D97-AF65-F5344CB8AC3E}">
        <p14:creationId xmlns:p14="http://schemas.microsoft.com/office/powerpoint/2010/main" val="143560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A6-03FE-4BDB-88E6-0FC388FC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B91841-60D2-4813-B88A-E44207CD7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771550"/>
            <a:ext cx="6024034" cy="3887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7AB4F-4CD9-4FA0-B7F8-77CCF235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58" y="2221469"/>
            <a:ext cx="5004048" cy="24378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D4AE0A-5618-4595-AE33-DFF1321F16CC}"/>
              </a:ext>
            </a:extLst>
          </p:cNvPr>
          <p:cNvSpPr/>
          <p:nvPr/>
        </p:nvSpPr>
        <p:spPr>
          <a:xfrm>
            <a:off x="971600" y="646479"/>
            <a:ext cx="936104" cy="41310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27C1-F457-430B-AEDB-93E13791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9F8B51-33EE-401E-8A41-30CF9963E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781107"/>
            <a:ext cx="8424862" cy="3868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FDB80-BCD8-476C-B9EC-031424B0AAA1}"/>
              </a:ext>
            </a:extLst>
          </p:cNvPr>
          <p:cNvSpPr txBox="1"/>
          <p:nvPr/>
        </p:nvSpPr>
        <p:spPr>
          <a:xfrm>
            <a:off x="6160994" y="843558"/>
            <a:ext cx="2592288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will take a look at the digitization process in the next couple of slides. For now lets assume a digitized file has been prepared</a:t>
            </a:r>
          </a:p>
        </p:txBody>
      </p:sp>
    </p:spTree>
    <p:extLst>
      <p:ext uri="{BB962C8B-B14F-4D97-AF65-F5344CB8AC3E}">
        <p14:creationId xmlns:p14="http://schemas.microsoft.com/office/powerpoint/2010/main" val="1344889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92BA-C9A9-4271-8D4F-92B45A1A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68E4CE-BF55-442B-9B07-3DDD2D0D7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771551"/>
            <a:ext cx="5387153" cy="208823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33260E-7958-47FA-B05D-B5842C7AF4B1}"/>
              </a:ext>
            </a:extLst>
          </p:cNvPr>
          <p:cNvCxnSpPr>
            <a:cxnSpLocks/>
          </p:cNvCxnSpPr>
          <p:nvPr/>
        </p:nvCxnSpPr>
        <p:spPr>
          <a:xfrm>
            <a:off x="5580112" y="1275606"/>
            <a:ext cx="504056" cy="720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83FE14-C9C3-4ADA-9384-C67C5493EE88}"/>
              </a:ext>
            </a:extLst>
          </p:cNvPr>
          <p:cNvSpPr txBox="1"/>
          <p:nvPr/>
        </p:nvSpPr>
        <p:spPr>
          <a:xfrm>
            <a:off x="6160994" y="843558"/>
            <a:ext cx="2592288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Request is now out of my active task list on both borrower and lender side</a:t>
            </a:r>
          </a:p>
        </p:txBody>
      </p:sp>
    </p:spTree>
    <p:extLst>
      <p:ext uri="{BB962C8B-B14F-4D97-AF65-F5344CB8AC3E}">
        <p14:creationId xmlns:p14="http://schemas.microsoft.com/office/powerpoint/2010/main" val="364952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30D9A7-5C74-4A90-AD89-BF87036B3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146" y="792090"/>
            <a:ext cx="4478326" cy="2599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AD982-5D34-4089-B475-91682FC6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FC2C64-23EF-4B83-BA91-CAB4850D5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138" y="771550"/>
            <a:ext cx="4377404" cy="3887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CD1AA-A372-4E06-B9D6-F180D5BD4F11}"/>
              </a:ext>
            </a:extLst>
          </p:cNvPr>
          <p:cNvSpPr txBox="1"/>
          <p:nvPr/>
        </p:nvSpPr>
        <p:spPr>
          <a:xfrm>
            <a:off x="2446066" y="1275606"/>
            <a:ext cx="259228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patron gets the email with the link to the document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C6C6E1-61B1-4926-A195-9CBF762C37C7}"/>
              </a:ext>
            </a:extLst>
          </p:cNvPr>
          <p:cNvCxnSpPr>
            <a:cxnSpLocks/>
          </p:cNvCxnSpPr>
          <p:nvPr/>
        </p:nvCxnSpPr>
        <p:spPr>
          <a:xfrm flipV="1">
            <a:off x="3203848" y="1995686"/>
            <a:ext cx="2520280" cy="5746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74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B5E7-1A72-4CCE-B797-CF545A25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EEE7BB-382E-4F82-89CC-5B0E1C730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699542"/>
            <a:ext cx="7622461" cy="3887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D7017E-1B98-4157-8A94-19024FFA9C57}"/>
              </a:ext>
            </a:extLst>
          </p:cNvPr>
          <p:cNvSpPr txBox="1"/>
          <p:nvPr/>
        </p:nvSpPr>
        <p:spPr>
          <a:xfrm>
            <a:off x="3059832" y="915566"/>
            <a:ext cx="259228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configuration is based on display logic rules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75B3C-FDE4-4783-9911-701723DE7AD6}"/>
              </a:ext>
            </a:extLst>
          </p:cNvPr>
          <p:cNvSpPr txBox="1"/>
          <p:nvPr/>
        </p:nvSpPr>
        <p:spPr>
          <a:xfrm>
            <a:off x="5436096" y="3003798"/>
            <a:ext cx="259228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Article requesting will be only as resource sharing requests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748E9-493E-4991-BE90-6833C3C42E16}"/>
              </a:ext>
            </a:extLst>
          </p:cNvPr>
          <p:cNvSpPr txBox="1"/>
          <p:nvPr/>
        </p:nvSpPr>
        <p:spPr>
          <a:xfrm>
            <a:off x="6521726" y="4166039"/>
            <a:ext cx="259228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There will be no hold request option for articles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141685-5569-4E34-8F82-C726E6B118C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851920" y="3265408"/>
            <a:ext cx="1584176" cy="17043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104CC5-0750-4DAD-BA8B-2B00146A0547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868144" y="4011910"/>
            <a:ext cx="653582" cy="415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BF2256-107F-48C7-AB97-224E4CBA9E6E}"/>
              </a:ext>
            </a:extLst>
          </p:cNvPr>
          <p:cNvCxnSpPr>
            <a:cxnSpLocks/>
          </p:cNvCxnSpPr>
          <p:nvPr/>
        </p:nvCxnSpPr>
        <p:spPr>
          <a:xfrm flipH="1" flipV="1">
            <a:off x="5940152" y="4443958"/>
            <a:ext cx="581574" cy="1433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513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8B21-4B26-43F1-A8D2-A7EF5123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861C86-EB87-48D5-A2FE-8BCA536F1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507937"/>
            <a:ext cx="6670840" cy="3151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801CA-019E-449C-AF41-42999512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2" y="771550"/>
            <a:ext cx="7740352" cy="4916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A6CEB8-CC0E-4557-BBBD-D7C792D381B5}"/>
              </a:ext>
            </a:extLst>
          </p:cNvPr>
          <p:cNvCxnSpPr>
            <a:cxnSpLocks/>
          </p:cNvCxnSpPr>
          <p:nvPr/>
        </p:nvCxnSpPr>
        <p:spPr>
          <a:xfrm flipH="1">
            <a:off x="3419872" y="1203598"/>
            <a:ext cx="72008" cy="6480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324F13-5E38-4C63-94E0-E60372B278A3}"/>
              </a:ext>
            </a:extLst>
          </p:cNvPr>
          <p:cNvSpPr txBox="1"/>
          <p:nvPr/>
        </p:nvSpPr>
        <p:spPr>
          <a:xfrm>
            <a:off x="179512" y="2144377"/>
            <a:ext cx="1728192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a General Electronic Service that appears only for articles. This rule is equivalent to saying ‘hide request options for articles’.</a:t>
            </a:r>
          </a:p>
          <a:p>
            <a:r>
              <a:rPr lang="en-US" sz="1400" dirty="0"/>
              <a:t>We’ll see how the General Electronic Service is set up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163A40-CF26-4363-A0A4-118A14E96A41}"/>
              </a:ext>
            </a:extLst>
          </p:cNvPr>
          <p:cNvCxnSpPr>
            <a:cxnSpLocks/>
          </p:cNvCxnSpPr>
          <p:nvPr/>
        </p:nvCxnSpPr>
        <p:spPr>
          <a:xfrm flipV="1">
            <a:off x="1907704" y="3867894"/>
            <a:ext cx="1008112" cy="2160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670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F84E-9834-419A-872B-A27ED7FD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9B2DE-0C59-49D3-A99A-CBAC0706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26000"/>
            <a:ext cx="3924968" cy="338467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876D87-F647-4E9B-ADCB-45182C6FB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7904" y="2787774"/>
            <a:ext cx="5400278" cy="1916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562FE-9044-48FD-A2F5-1670C8727CA7}"/>
              </a:ext>
            </a:extLst>
          </p:cNvPr>
          <p:cNvSpPr txBox="1"/>
          <p:nvPr/>
        </p:nvSpPr>
        <p:spPr>
          <a:xfrm>
            <a:off x="5076056" y="1193906"/>
            <a:ext cx="2592288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GES is actually a dummy, used to help identify that this is an article. We will remove it using the display logic rules AFTER we used it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21B91F-044D-4BAD-B041-DF28DAC7F553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491880" y="1625954"/>
            <a:ext cx="1584176" cy="15272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C85D06-80C9-4B70-A672-FBCDF478289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372200" y="2363457"/>
            <a:ext cx="936104" cy="17204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52F397-8F49-4D9B-A6BB-87476FB4DD15}"/>
              </a:ext>
            </a:extLst>
          </p:cNvPr>
          <p:cNvSpPr/>
          <p:nvPr/>
        </p:nvSpPr>
        <p:spPr>
          <a:xfrm>
            <a:off x="3851920" y="4083918"/>
            <a:ext cx="5112568" cy="7200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8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84DD6-63D5-41DB-9341-2B24702B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6C76B9-70A2-42EA-831B-723F2B234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Fulfilling article requests using library owned physical issues </a:t>
            </a:r>
          </a:p>
          <a:p>
            <a:r>
              <a:rPr lang="en-US" dirty="0"/>
              <a:t>Branch library processing of digital requests</a:t>
            </a:r>
          </a:p>
          <a:p>
            <a:endParaRPr lang="en-US" dirty="0"/>
          </a:p>
          <a:p>
            <a:r>
              <a:rPr lang="en-US" dirty="0"/>
              <a:t>Previous session on ‘Article resource sharing requests in Alma networks’</a:t>
            </a:r>
          </a:p>
          <a:p>
            <a:pPr lvl="1"/>
            <a:r>
              <a:rPr lang="en-US" dirty="0"/>
              <a:t>Recording:  </a:t>
            </a:r>
            <a:r>
              <a:rPr lang="en-US" u="sng" dirty="0">
                <a:hlinkClick r:id="rId2"/>
              </a:rPr>
              <a:t>Article resource sharing requests in Alma networks YouTube Video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Presentation:  </a:t>
            </a:r>
            <a:r>
              <a:rPr lang="en-US" u="sng" dirty="0">
                <a:hlinkClick r:id="rId3" tooltip="Article resource sharing requests in Alma networks.pptx"/>
              </a:rPr>
              <a:t>Article resource sharing requests in Alma networks accompanying PowerPoint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84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A47999-EC28-494E-83A7-F7578303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18" y="2479429"/>
            <a:ext cx="4031348" cy="240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C713D-5B0B-4E30-8E5B-FBD828E7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A345F3-229E-4CD2-9070-B0880EB82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373" y="771550"/>
            <a:ext cx="4851424" cy="2302616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C2E1864-09C7-48B0-9ECE-ABCEBAA16272}"/>
              </a:ext>
            </a:extLst>
          </p:cNvPr>
          <p:cNvCxnSpPr>
            <a:stCxn id="4" idx="3"/>
          </p:cNvCxnSpPr>
          <p:nvPr/>
        </p:nvCxnSpPr>
        <p:spPr>
          <a:xfrm>
            <a:off x="5148797" y="1922858"/>
            <a:ext cx="773099" cy="2161060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8D3FED-E966-4EA9-8024-93788B118D31}"/>
              </a:ext>
            </a:extLst>
          </p:cNvPr>
          <p:cNvSpPr txBox="1"/>
          <p:nvPr/>
        </p:nvSpPr>
        <p:spPr>
          <a:xfrm>
            <a:off x="5535346" y="1301344"/>
            <a:ext cx="259228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way we make sure the services exists only for articles</a:t>
            </a:r>
          </a:p>
        </p:txBody>
      </p:sp>
    </p:spTree>
    <p:extLst>
      <p:ext uri="{BB962C8B-B14F-4D97-AF65-F5344CB8AC3E}">
        <p14:creationId xmlns:p14="http://schemas.microsoft.com/office/powerpoint/2010/main" val="2304799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EFB6-AB30-44A0-8011-40B90E63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7EE4B-2D16-4B22-A1EB-8A89C9D06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3518"/>
            <a:ext cx="7812360" cy="276595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D3995A-40E3-463D-A72E-1F6EA12EF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2059444"/>
            <a:ext cx="4161796" cy="28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71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B8F7-9487-430F-AEA4-0F551329D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Branch library processing of digital requests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77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AE4223-BFE8-4A10-88A2-43BA9539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Branch library processing of digital requests (</a:t>
            </a:r>
            <a:r>
              <a:rPr lang="en-US" dirty="0">
                <a:highlight>
                  <a:srgbClr val="FFFF00"/>
                </a:highlight>
              </a:rPr>
              <a:t>E items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AF046-F3BC-46F8-895E-F9F50538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 new lending request that can be fulfilled by using an  electronic item will normally be fulfilled by the resource sharing staff themselves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8B707-DD55-45AA-98A4-A9B00C93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614" y="1649694"/>
            <a:ext cx="55816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7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AE4223-BFE8-4A10-88A2-43BA9539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Branch library processing of digital requests (</a:t>
            </a:r>
            <a:r>
              <a:rPr lang="en-US" dirty="0">
                <a:highlight>
                  <a:srgbClr val="FFFF00"/>
                </a:highlight>
              </a:rPr>
              <a:t>E items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AF046-F3BC-46F8-895E-F9F50538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 new lending request that can be fulfilled by using an  electronic item will normally be fulfilled by the resource sharing staff themselves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12213-D78B-49CC-8B55-FCEC460B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51" y="1707654"/>
            <a:ext cx="5796136" cy="24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7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AE4223-BFE8-4A10-88A2-43BA9539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Branch library processing of digital requests (</a:t>
            </a:r>
            <a:r>
              <a:rPr lang="en-US" dirty="0">
                <a:highlight>
                  <a:srgbClr val="FFFF00"/>
                </a:highlight>
              </a:rPr>
              <a:t>P item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AF046-F3BC-46F8-895E-F9F50538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request can be fulfilled only by scanning a physical resource (article or book chapter) then the library may implement a number of policies:</a:t>
            </a:r>
          </a:p>
          <a:p>
            <a:pPr lvl="1"/>
            <a:r>
              <a:rPr lang="en-US" dirty="0"/>
              <a:t>Have the resource sharing staff digitize the required resource and send it</a:t>
            </a:r>
          </a:p>
          <a:p>
            <a:pPr lvl="1"/>
            <a:r>
              <a:rPr lang="en-US" dirty="0"/>
              <a:t>Request from a branch library to digitize the resource and upload it. Alma will automatically use the uploaded resource to fulfill the request.</a:t>
            </a:r>
          </a:p>
          <a:p>
            <a:pPr lvl="2"/>
            <a:r>
              <a:rPr lang="en-US" dirty="0"/>
              <a:t>Assigning the branch library can be done </a:t>
            </a:r>
            <a:r>
              <a:rPr lang="en-US" b="1" dirty="0"/>
              <a:t>manually</a:t>
            </a:r>
            <a:r>
              <a:rPr lang="en-US" dirty="0"/>
              <a:t> or </a:t>
            </a:r>
            <a:r>
              <a:rPr lang="en-US" b="1" dirty="0"/>
              <a:t>automatically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22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C77A0-B2C7-47F5-845F-A4CF9C643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 sharing staff digitize the required resource and send it</a:t>
            </a:r>
          </a:p>
        </p:txBody>
      </p:sp>
    </p:spTree>
    <p:extLst>
      <p:ext uri="{BB962C8B-B14F-4D97-AF65-F5344CB8AC3E}">
        <p14:creationId xmlns:p14="http://schemas.microsoft.com/office/powerpoint/2010/main" val="3030589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27-5D57-44CD-8D4A-D273336E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Resource sharing staff digitize the required resource and send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08652-08CB-4232-B4AD-72683E90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738838"/>
            <a:ext cx="8424936" cy="3888432"/>
          </a:xfrm>
        </p:spPr>
        <p:txBody>
          <a:bodyPr/>
          <a:lstStyle/>
          <a:p>
            <a:r>
              <a:rPr lang="en-US" dirty="0"/>
              <a:t>The resource sharing staff will print the pick slip, get the item, and ship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AC4E9-6D16-41CF-8825-2140E59E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273320"/>
            <a:ext cx="6680114" cy="3386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14EB5-61C6-4070-8574-BCDAE1EC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110" y="1233101"/>
            <a:ext cx="4829175" cy="346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F5A87-7183-4917-B6E0-53BD33E0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44" y="1605655"/>
            <a:ext cx="6103019" cy="3134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2C4A8-B863-410F-8BE6-57A24F5AE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159" y="1235963"/>
            <a:ext cx="6802388" cy="26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C77A0-B2C7-47F5-845F-A4CF9C643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Branch library is assigned the task to digitize the required resource and send it</a:t>
            </a:r>
          </a:p>
        </p:txBody>
      </p:sp>
    </p:spTree>
    <p:extLst>
      <p:ext uri="{BB962C8B-B14F-4D97-AF65-F5344CB8AC3E}">
        <p14:creationId xmlns:p14="http://schemas.microsoft.com/office/powerpoint/2010/main" val="371139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B97B-E25E-4577-BD2F-15C5B25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Branch library is assigned the task to digitize the required resource and send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A4534-397C-406A-87FC-A972CE3FF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Manually</a:t>
            </a:r>
            <a:r>
              <a:rPr lang="en-US" dirty="0"/>
              <a:t> – The library staff can use the Manage Fulfillment Options to manually assign the request to a branch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6BA49-FEA8-42CD-9CEB-B382F284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46548"/>
            <a:ext cx="6876256" cy="28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A8A224-15FB-4CDE-BAD1-767342689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Fulfilling article requests using library owned physical issues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1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284B-CD64-4610-B723-432541AD6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Branch library is assigned the task to digitize the required resource and send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DC2A9-7C60-4B64-B3FF-4D01C9897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Automatically</a:t>
            </a:r>
            <a:r>
              <a:rPr lang="en-US" dirty="0"/>
              <a:t> - This is achieved by accessing the Fulfillment&gt;Other Settings menu, and setting the </a:t>
            </a:r>
            <a:r>
              <a:rPr lang="en-US" b="1" dirty="0" err="1">
                <a:solidFill>
                  <a:srgbClr val="FF0000"/>
                </a:solidFill>
              </a:rPr>
              <a:t>rs_auto_request_lending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parameter to </a:t>
            </a:r>
            <a:r>
              <a:rPr lang="en-US" b="1" dirty="0">
                <a:solidFill>
                  <a:srgbClr val="FF0000"/>
                </a:solidFill>
              </a:rPr>
              <a:t>true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lending request will be created with a status of ‘Being Processed’ and a ‘ship digitally’ request is already created.</a:t>
            </a:r>
          </a:p>
          <a:p>
            <a:pPr lvl="1"/>
            <a:r>
              <a:rPr lang="en-US" dirty="0"/>
              <a:t>The request is a title level request</a:t>
            </a:r>
          </a:p>
          <a:p>
            <a:pPr lvl="1"/>
            <a:r>
              <a:rPr lang="en-US" dirty="0"/>
              <a:t>Like all fulfillment title requests, one of the holdings is automatically assigned the task of fulfilling the request.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4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80C14E-ED2A-4336-920F-E05A2ADE1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05AAC-0D3D-4C3F-B9A3-0DE3A584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2. Branch library is assigned the task to digitize the required resource and send it</a:t>
            </a:r>
            <a:endParaRPr lang="en-US" sz="2500" i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2DA9B-808A-48F7-8573-69CF8EDB4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If the lender's resource is a multi volume or a serial then the library may implement a number of policies:</a:t>
            </a:r>
          </a:p>
          <a:p>
            <a:endParaRPr lang="en-US" dirty="0"/>
          </a:p>
          <a:p>
            <a:pPr marL="457200" indent="-457200">
              <a:buClr>
                <a:srgbClr val="FF0000"/>
              </a:buClr>
              <a:buSzPct val="150000"/>
              <a:buFont typeface="+mj-lt"/>
              <a:buAutoNum type="arabicPeriod"/>
            </a:pPr>
            <a:r>
              <a:rPr lang="en-US" dirty="0"/>
              <a:t>Not have Alma automatically create the 'Ship Digitally' request</a:t>
            </a:r>
          </a:p>
          <a:p>
            <a:pPr marL="446088" indent="0">
              <a:buNone/>
            </a:pPr>
            <a:r>
              <a:rPr lang="en-US" dirty="0"/>
              <a:t>This will enable the resource sharing staff to identify the requests that have not been automatically assigned to the branch library by faceting for requests with a status of 'created lending request'. The staff will then manually create a request on the requested issue or volume.</a:t>
            </a:r>
          </a:p>
          <a:p>
            <a:pPr marL="446088" indent="0">
              <a:buNone/>
            </a:pPr>
            <a:r>
              <a:rPr lang="en-US" b="1" dirty="0"/>
              <a:t>This workflow is suitable for libraries that manage a physical item in Alma for each of the issues/volumes</a:t>
            </a:r>
            <a:r>
              <a:rPr lang="en-US" dirty="0"/>
              <a:t>. The resource sharing staff will identify the exact required copy and place a request on it.</a:t>
            </a:r>
          </a:p>
          <a:p>
            <a:pPr marL="446088" indent="0">
              <a:buNone/>
            </a:pPr>
            <a:endParaRPr lang="en-US" dirty="0"/>
          </a:p>
          <a:p>
            <a:pPr marL="446088" indent="0">
              <a:buNone/>
            </a:pPr>
            <a:r>
              <a:rPr lang="en-US" dirty="0"/>
              <a:t>This is achieved by setting the </a:t>
            </a:r>
            <a:r>
              <a:rPr lang="en-US" b="1" dirty="0" err="1">
                <a:solidFill>
                  <a:srgbClr val="FF0000"/>
                </a:solidFill>
              </a:rPr>
              <a:t>rs_auto_request_lending_with_serials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the </a:t>
            </a:r>
            <a:r>
              <a:rPr lang="en-US" b="1" dirty="0" err="1">
                <a:solidFill>
                  <a:srgbClr val="FF0000"/>
                </a:solidFill>
              </a:rPr>
              <a:t>rs_auto_request_lending_with_volume_issue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parameters to </a:t>
            </a:r>
            <a:r>
              <a:rPr lang="en-US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197609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C7A0E-2A18-429B-9D8B-6CDA38F27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8D8ED1-23DB-4539-A8B1-726D9809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Branch library is assigned the task to digitize the required resource and send 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227579-9F33-4B37-9B4A-7FDB37234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275606"/>
            <a:ext cx="4320480" cy="2226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39769-BC6D-43B5-89FA-5B626B03E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910" y="764789"/>
            <a:ext cx="5032249" cy="2007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521B8-9496-4E8D-AA26-49AFBA1A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818447"/>
            <a:ext cx="4602261" cy="32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0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80C14E-ED2A-4336-920F-E05A2ADE1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05AAC-0D3D-4C3F-B9A3-0DE3A584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2. Branch library is assigned the task to digitize the required resource and send it</a:t>
            </a:r>
            <a:endParaRPr lang="en-US" sz="2500" i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2DA9B-808A-48F7-8573-69CF8EDB4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If the lender's resource us a multi volume or a serial then the library may implement a number of policies:</a:t>
            </a:r>
          </a:p>
          <a:p>
            <a:endParaRPr lang="en-US" dirty="0"/>
          </a:p>
          <a:p>
            <a:pPr marL="457200" indent="-457200">
              <a:buClr>
                <a:srgbClr val="FF0000"/>
              </a:buClr>
              <a:buSzPct val="150000"/>
              <a:buFont typeface="+mj-lt"/>
              <a:buAutoNum type="arabicPeriod" startAt="2"/>
            </a:pPr>
            <a:r>
              <a:rPr lang="en-US" dirty="0"/>
              <a:t>Have Alma automatically create the 'Ship Digitally' request </a:t>
            </a:r>
            <a:r>
              <a:rPr lang="en-US" i="1" dirty="0">
                <a:solidFill>
                  <a:srgbClr val="FF0000"/>
                </a:solidFill>
              </a:rPr>
              <a:t>as a title request</a:t>
            </a:r>
            <a:r>
              <a:rPr lang="en-US" dirty="0"/>
              <a:t>.</a:t>
            </a:r>
          </a:p>
          <a:p>
            <a:pPr marL="446088" indent="0">
              <a:buNone/>
            </a:pPr>
            <a:r>
              <a:rPr lang="en-US" b="1" dirty="0"/>
              <a:t>This workflow is suitable for libraries that manage a single physical item in Alma for the entire serial/multi volume title</a:t>
            </a:r>
            <a:r>
              <a:rPr lang="en-US" dirty="0"/>
              <a:t>. The single physical item represents all of the issues/volumes. The title level request will enable library staff at the branch to digitize the required article or chapter </a:t>
            </a:r>
          </a:p>
          <a:p>
            <a:pPr marL="446088" indent="0">
              <a:buNone/>
            </a:pPr>
            <a:endParaRPr lang="en-US" dirty="0"/>
          </a:p>
          <a:p>
            <a:pPr marL="446088" indent="0">
              <a:buNone/>
            </a:pPr>
            <a:r>
              <a:rPr lang="en-US" dirty="0"/>
              <a:t>This is achieved by setting the </a:t>
            </a:r>
            <a:r>
              <a:rPr lang="en-US" b="1" dirty="0" err="1">
                <a:solidFill>
                  <a:srgbClr val="FF0000"/>
                </a:solidFill>
              </a:rPr>
              <a:t>rs_auto_request_lending_with_serials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the </a:t>
            </a:r>
            <a:r>
              <a:rPr lang="en-US" b="1" dirty="0" err="1">
                <a:solidFill>
                  <a:srgbClr val="FF0000"/>
                </a:solidFill>
              </a:rPr>
              <a:t>rs_auto_request_lending_with_volume_issue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parameters to </a:t>
            </a:r>
            <a:r>
              <a:rPr lang="en-US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700826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EEF6E5-8986-42FC-A878-18970990C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AFEE32-B803-4CFB-92EB-0BF066CD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Branch library is assigned the task to digitize the required resource and send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1CCBE-B751-48C2-B726-84C104622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physical issues are not barcoded, the issue is not processed via a Scan In process. It is digitized, and once done the ‘Deliver Digital Documents’ UI can be used to complete the request using the request ID (and not item barcode)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2DA6E-6BF1-4208-BB5E-AA3A8A07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71740"/>
            <a:ext cx="2752353" cy="2235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06962-F586-4564-9BA8-6FB145564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355726"/>
            <a:ext cx="4951980" cy="2016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3827D-2A0A-4528-9402-1502CEC55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600" y="2355726"/>
            <a:ext cx="5644896" cy="22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80C14E-ED2A-4336-920F-E05A2ADE1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05AAC-0D3D-4C3F-B9A3-0DE3A584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2. Branch library is assigned the task to digitize the required resource and send it</a:t>
            </a:r>
            <a:endParaRPr lang="en-US" sz="2500" i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2DA9B-808A-48F7-8573-69CF8EDB4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If the lender's resource us a multi volume or a serial then the library may implement a number of policies:</a:t>
            </a:r>
          </a:p>
          <a:p>
            <a:endParaRPr lang="en-US" dirty="0"/>
          </a:p>
          <a:p>
            <a:pPr marL="457200" indent="-457200">
              <a:buClr>
                <a:srgbClr val="FF0000"/>
              </a:buClr>
              <a:buSzPct val="150000"/>
              <a:buFont typeface="+mj-lt"/>
              <a:buAutoNum type="arabicPeriod" startAt="3"/>
            </a:pPr>
            <a:r>
              <a:rPr lang="en-US" dirty="0"/>
              <a:t>Have Alma automatically create the 'Ship Digitally' request </a:t>
            </a:r>
            <a:r>
              <a:rPr lang="en-US" i="1" dirty="0">
                <a:solidFill>
                  <a:srgbClr val="FF0000"/>
                </a:solidFill>
              </a:rPr>
              <a:t>as a general request</a:t>
            </a:r>
            <a:r>
              <a:rPr lang="en-US" dirty="0"/>
              <a:t>.</a:t>
            </a:r>
          </a:p>
          <a:p>
            <a:pPr marL="446088" indent="0">
              <a:buNone/>
            </a:pPr>
            <a:r>
              <a:rPr lang="en-US" b="1" dirty="0"/>
              <a:t>This workflow is suitable for libraries that manage multiple physical items in Alma for the serial/multi volume title (like option 1 – manual handling)</a:t>
            </a:r>
            <a:r>
              <a:rPr lang="en-US" dirty="0"/>
              <a:t>. Using this option, </a:t>
            </a:r>
            <a:r>
              <a:rPr lang="en-US" b="1" dirty="0"/>
              <a:t>an automated process for requesting from the branch library can be implemented</a:t>
            </a:r>
            <a:r>
              <a:rPr lang="en-US" dirty="0"/>
              <a:t>, using Alma’s General Request workflow.</a:t>
            </a:r>
          </a:p>
          <a:p>
            <a:pPr marL="446088" indent="0">
              <a:buNone/>
            </a:pPr>
            <a:endParaRPr lang="en-US" dirty="0"/>
          </a:p>
          <a:p>
            <a:pPr marL="446088" indent="0">
              <a:buNone/>
            </a:pPr>
            <a:r>
              <a:rPr lang="en-US" dirty="0"/>
              <a:t>This is achieved by setting the </a:t>
            </a:r>
            <a:r>
              <a:rPr lang="en-US" b="1" dirty="0" err="1">
                <a:solidFill>
                  <a:srgbClr val="FF0000"/>
                </a:solidFill>
              </a:rPr>
              <a:t>rs_auto_request_lending_with_serials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the </a:t>
            </a:r>
            <a:r>
              <a:rPr lang="en-US" b="1" dirty="0" err="1">
                <a:solidFill>
                  <a:srgbClr val="FF0000"/>
                </a:solidFill>
              </a:rPr>
              <a:t>rs_auto_request_lending_with_volume_issue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parameters to </a:t>
            </a:r>
            <a:r>
              <a:rPr lang="en-US" b="1" dirty="0">
                <a:solidFill>
                  <a:srgbClr val="FF0000"/>
                </a:solidFill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866273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A40AB-D811-43EB-B546-5E43642AF2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319EA0-E150-4906-95A0-90290AA7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Branch library is assigned the task to digitize the required resource and send it</a:t>
            </a:r>
          </a:p>
        </p:txBody>
      </p:sp>
      <p:pic>
        <p:nvPicPr>
          <p:cNvPr id="5" name="Untitled7-online-video-cuttercom">
            <a:hlinkClick r:id="" action="ppaction://media"/>
            <a:extLst>
              <a:ext uri="{FF2B5EF4-FFF2-40B4-BE49-F238E27FC236}">
                <a16:creationId xmlns:a16="http://schemas.microsoft.com/office/drawing/2014/main" id="{885AD976-1C25-464A-8907-B283E32AE8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532" y="857928"/>
            <a:ext cx="7075488" cy="3979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432475-C353-4743-9ABD-7DC151E189DD}"/>
              </a:ext>
            </a:extLst>
          </p:cNvPr>
          <p:cNvSpPr/>
          <p:nvPr/>
        </p:nvSpPr>
        <p:spPr>
          <a:xfrm>
            <a:off x="35363" y="987574"/>
            <a:ext cx="1478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Have Alma automatically create the 'Ship Digitally' request </a:t>
            </a:r>
            <a:r>
              <a:rPr lang="en-US" i="1" dirty="0">
                <a:solidFill>
                  <a:srgbClr val="FF0000"/>
                </a:solidFill>
              </a:rPr>
              <a:t>as a general request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21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96BF60-73B0-4E18-A206-1F1AFB2A1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57101D-576D-449F-B156-60BDA394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Requests Processed at the Circulation Desk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9428F-64D8-4445-8F74-F1121E923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Ship Digitally request is automatically created at the lender side, it is assigned to the digitization department that has been defined by the </a:t>
            </a:r>
            <a:r>
              <a:rPr lang="en-US" b="1" dirty="0" err="1">
                <a:solidFill>
                  <a:srgbClr val="FF0000"/>
                </a:solidFill>
              </a:rPr>
              <a:t>rs_default_digitization_department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parameter. Setting this parameter is mandatory for automatic creation of Ship Digitally requests</a:t>
            </a:r>
          </a:p>
          <a:p>
            <a:r>
              <a:rPr lang="en-US" dirty="0"/>
              <a:t>For example, setting this parameter to DIGI_DEPT_INST will have all automatically created Ship Digitally requests be assigned to the OTB digitization department</a:t>
            </a:r>
          </a:p>
        </p:txBody>
      </p:sp>
    </p:spTree>
    <p:extLst>
      <p:ext uri="{BB962C8B-B14F-4D97-AF65-F5344CB8AC3E}">
        <p14:creationId xmlns:p14="http://schemas.microsoft.com/office/powerpoint/2010/main" val="3025442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9CBA6E-DC10-4BF3-A064-47C9CAA14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DA5298-75C2-46D1-B6B5-7E1F6845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Requests Processed at the Circulation Desk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7AF41-AB55-42E1-B83A-CAFA1B53B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the </a:t>
            </a:r>
            <a:r>
              <a:rPr lang="en-US" b="1" dirty="0" err="1">
                <a:solidFill>
                  <a:srgbClr val="FF0000"/>
                </a:solidFill>
              </a:rPr>
              <a:t>rs_default_digitization_department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parameter to </a:t>
            </a:r>
            <a:r>
              <a:rPr lang="en-US" b="1" dirty="0" err="1">
                <a:solidFill>
                  <a:srgbClr val="FF0000"/>
                </a:solidFill>
              </a:rPr>
              <a:t>prefer_local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will have the affect of assigning the request to a local digitization department if one exists. </a:t>
            </a:r>
          </a:p>
          <a:p>
            <a:r>
              <a:rPr lang="en-US" dirty="0"/>
              <a:t>For example;</a:t>
            </a:r>
          </a:p>
          <a:p>
            <a:pPr lvl="1"/>
            <a:r>
              <a:rPr lang="en-US" dirty="0"/>
              <a:t>If the item that is to be digitized belongs to the Central Library, and a desk at the Central Library supports digitization then the  request will be assigned to that desk.</a:t>
            </a:r>
          </a:p>
          <a:p>
            <a:pPr lvl="1"/>
            <a:r>
              <a:rPr lang="en-US" dirty="0"/>
              <a:t>If there is no digitization department at the library that owns the item then an institution level digitization department will be selected.</a:t>
            </a:r>
          </a:p>
        </p:txBody>
      </p:sp>
    </p:spTree>
    <p:extLst>
      <p:ext uri="{BB962C8B-B14F-4D97-AF65-F5344CB8AC3E}">
        <p14:creationId xmlns:p14="http://schemas.microsoft.com/office/powerpoint/2010/main" val="3459361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A355C1-D0F5-46B4-B96A-328EBCDCB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C2D75-96C0-46E5-BBFA-232960E3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Requests Processed at the Circulation Desk</a:t>
            </a:r>
          </a:p>
        </p:txBody>
      </p:sp>
      <p:pic>
        <p:nvPicPr>
          <p:cNvPr id="8" name="bush_final">
            <a:hlinkClick r:id="" action="ppaction://media"/>
            <a:extLst>
              <a:ext uri="{FF2B5EF4-FFF2-40B4-BE49-F238E27FC236}">
                <a16:creationId xmlns:a16="http://schemas.microsoft.com/office/drawing/2014/main" id="{F4027707-756B-4D60-8C06-2478B327A55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975" y="771525"/>
            <a:ext cx="7075488" cy="397986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4947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C810E9-3702-4859-86A4-B15867B7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AD54-79CB-40A3-A405-70057DE47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Resource sharing digitization process is well suited for managing article requesting:</a:t>
            </a:r>
          </a:p>
          <a:p>
            <a:pPr lvl="1"/>
            <a:r>
              <a:rPr lang="en-US" dirty="0"/>
              <a:t>The request form is very descriptive and automatically populated with all of the article’s metadata</a:t>
            </a:r>
          </a:p>
          <a:p>
            <a:pPr lvl="1"/>
            <a:r>
              <a:rPr lang="en-US" dirty="0"/>
              <a:t>The lender can digitize the requested article, or assign a task for a branch library</a:t>
            </a:r>
          </a:p>
          <a:p>
            <a:pPr lvl="1"/>
            <a:r>
              <a:rPr lang="en-US" dirty="0"/>
              <a:t>Can accommodate </a:t>
            </a:r>
            <a:r>
              <a:rPr lang="en-US" u="sng" dirty="0">
                <a:solidFill>
                  <a:srgbClr val="486AE5"/>
                </a:solidFill>
              </a:rPr>
              <a:t>different practices </a:t>
            </a:r>
            <a:r>
              <a:rPr lang="en-US" dirty="0"/>
              <a:t>of physical journal cataloguing </a:t>
            </a:r>
          </a:p>
          <a:p>
            <a:pPr lvl="1"/>
            <a:r>
              <a:rPr lang="en-US" dirty="0"/>
              <a:t>The digitized content can be easily and securely sent to the requester </a:t>
            </a:r>
          </a:p>
          <a:p>
            <a:pPr lvl="1"/>
            <a:r>
              <a:rPr lang="en-US" dirty="0"/>
              <a:t>If the request is not fulfilled by the library then it can be forwarded to other libraries</a:t>
            </a:r>
          </a:p>
          <a:p>
            <a:r>
              <a:rPr lang="en-US" dirty="0"/>
              <a:t>From the fulfillment staff perspective, the workflow is very similar (if not identical) to the Alma Digitization Request process</a:t>
            </a:r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5902-86CA-46E8-B842-423E6612AE71}"/>
              </a:ext>
            </a:extLst>
          </p:cNvPr>
          <p:cNvSpPr txBox="1"/>
          <p:nvPr/>
        </p:nvSpPr>
        <p:spPr>
          <a:xfrm>
            <a:off x="4788024" y="2067694"/>
            <a:ext cx="410445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Catalog every issue</a:t>
            </a:r>
          </a:p>
          <a:p>
            <a:pPr marL="342900" indent="-342900">
              <a:buAutoNum type="arabicPeriod"/>
            </a:pPr>
            <a:r>
              <a:rPr lang="en-US" dirty="0"/>
              <a:t>Catalog one item and use its Description field to describe the coverage</a:t>
            </a:r>
          </a:p>
          <a:p>
            <a:pPr marL="342900" indent="-342900">
              <a:buAutoNum type="arabicPeriod"/>
            </a:pPr>
            <a:r>
              <a:rPr lang="en-US" dirty="0"/>
              <a:t>Catalog only a holdings record, with a Summary Holdings Statement</a:t>
            </a:r>
          </a:p>
        </p:txBody>
      </p:sp>
    </p:spTree>
    <p:extLst>
      <p:ext uri="{BB962C8B-B14F-4D97-AF65-F5344CB8AC3E}">
        <p14:creationId xmlns:p14="http://schemas.microsoft.com/office/powerpoint/2010/main" val="14214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Moshe.shechter@exlibrisgroup.com</a:t>
            </a:r>
          </a:p>
        </p:txBody>
      </p:sp>
    </p:spTree>
    <p:extLst>
      <p:ext uri="{BB962C8B-B14F-4D97-AF65-F5344CB8AC3E}">
        <p14:creationId xmlns:p14="http://schemas.microsoft.com/office/powerpoint/2010/main" val="335285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057F2-F909-4517-9FEE-3EBB95FF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D868FA-906C-4B63-9916-03E0BE6E8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771550"/>
            <a:ext cx="7195390" cy="3887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7F89A-AE9F-4EEC-B541-45DC190D1C1F}"/>
              </a:ext>
            </a:extLst>
          </p:cNvPr>
          <p:cNvSpPr txBox="1"/>
          <p:nvPr/>
        </p:nvSpPr>
        <p:spPr>
          <a:xfrm>
            <a:off x="6012160" y="2499742"/>
            <a:ext cx="25922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physically owned journal</a:t>
            </a:r>
          </a:p>
          <a:p>
            <a:r>
              <a:rPr lang="en-US" sz="1400" dirty="0"/>
              <a:t>A single item has been catalogued to reflect the 57 volumes held by the library</a:t>
            </a:r>
          </a:p>
        </p:txBody>
      </p:sp>
    </p:spTree>
    <p:extLst>
      <p:ext uri="{BB962C8B-B14F-4D97-AF65-F5344CB8AC3E}">
        <p14:creationId xmlns:p14="http://schemas.microsoft.com/office/powerpoint/2010/main" val="240130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BEDF-18F7-4C7D-A9DD-8B3C3195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0B42BA-CD9F-430C-8C3E-817CF8936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937266"/>
            <a:ext cx="8424862" cy="29306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B8D29A-FA47-4B71-8B4B-9348E69280D7}"/>
              </a:ext>
            </a:extLst>
          </p:cNvPr>
          <p:cNvSpPr/>
          <p:nvPr/>
        </p:nvSpPr>
        <p:spPr>
          <a:xfrm>
            <a:off x="5580112" y="1419622"/>
            <a:ext cx="1440160" cy="50405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F53175-96DF-424F-8CB1-F2970708F7F4}"/>
              </a:ext>
            </a:extLst>
          </p:cNvPr>
          <p:cNvSpPr/>
          <p:nvPr/>
        </p:nvSpPr>
        <p:spPr>
          <a:xfrm>
            <a:off x="6948264" y="2283718"/>
            <a:ext cx="1440160" cy="50405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EA4E-F233-4069-B23D-6A6B28DA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047863-F4AD-4D52-875A-E3D3B0E2D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182" y="1059582"/>
            <a:ext cx="8424862" cy="2888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579A5-8C75-4C73-822B-8F4AA7978A56}"/>
              </a:ext>
            </a:extLst>
          </p:cNvPr>
          <p:cNvSpPr txBox="1"/>
          <p:nvPr/>
        </p:nvSpPr>
        <p:spPr>
          <a:xfrm>
            <a:off x="5004048" y="1851670"/>
            <a:ext cx="2592288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 single ‘Get this for me’ option is actually a resource sharing request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C8A81F-3F43-44C9-8298-5D59CD93D0B8}"/>
              </a:ext>
            </a:extLst>
          </p:cNvPr>
          <p:cNvCxnSpPr/>
          <p:nvPr/>
        </p:nvCxnSpPr>
        <p:spPr>
          <a:xfrm flipH="1" flipV="1">
            <a:off x="3059832" y="1707654"/>
            <a:ext cx="1872208" cy="5133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D881E2-F71D-4E4C-951C-7416E7FEE176}"/>
              </a:ext>
            </a:extLst>
          </p:cNvPr>
          <p:cNvCxnSpPr>
            <a:cxnSpLocks/>
          </p:cNvCxnSpPr>
          <p:nvPr/>
        </p:nvCxnSpPr>
        <p:spPr>
          <a:xfrm flipH="1">
            <a:off x="4606614" y="2355726"/>
            <a:ext cx="325426" cy="7920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414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83B-3769-4C7C-B0EC-2E0F3577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5AC9EF-5B92-454B-834F-C9A545AA2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699542"/>
            <a:ext cx="4175362" cy="3887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2FB1F-C391-43F2-A69D-083C2B03A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843558"/>
            <a:ext cx="2882581" cy="388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0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C63C-0A0C-4E9D-AB14-07EF810A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Fulfilling article requests using library owned physical issues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7FE965-8060-4B17-A53D-614D1936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681875"/>
            <a:ext cx="5381972" cy="262989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04CAF81-0FCD-459E-8FFA-53B6E7565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826" y="3355024"/>
            <a:ext cx="5472608" cy="17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9522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 Libris PowerPoint Template 2021_light.potx" id="{8304239A-2FF3-4978-9BC4-89628C047790}" vid="{9B6676BA-7F77-4E78-A4D1-1714F978D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216B00C96C34F9FEB40E34BEB6B05" ma:contentTypeVersion="13" ma:contentTypeDescription="Create a new document." ma:contentTypeScope="" ma:versionID="95220f12d93a0c3d2948523f4abfc619">
  <xsd:schema xmlns:xsd="http://www.w3.org/2001/XMLSchema" xmlns:xs="http://www.w3.org/2001/XMLSchema" xmlns:p="http://schemas.microsoft.com/office/2006/metadata/properties" xmlns:ns3="74dd5ec3-1427-46e8-a24a-7d89bfb34403" xmlns:ns4="d66ab0f4-d659-463b-a1c4-9fb61d1597bf" targetNamespace="http://schemas.microsoft.com/office/2006/metadata/properties" ma:root="true" ma:fieldsID="1c4d6bc9023a3681940caabce80443b4" ns3:_="" ns4:_="">
    <xsd:import namespace="74dd5ec3-1427-46e8-a24a-7d89bfb34403"/>
    <xsd:import namespace="d66ab0f4-d659-463b-a1c4-9fb61d1597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d5ec3-1427-46e8-a24a-7d89bfb34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ab0f4-d659-463b-a1c4-9fb61d1597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260EC1-3551-4F4B-B512-1443F2EC7D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1D0EBC-DE74-4B82-99A2-C2693F2F99F4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d66ab0f4-d659-463b-a1c4-9fb61d1597bf"/>
    <ds:schemaRef ds:uri="http://schemas.microsoft.com/office/infopath/2007/PartnerControls"/>
    <ds:schemaRef ds:uri="http://schemas.openxmlformats.org/package/2006/metadata/core-properties"/>
    <ds:schemaRef ds:uri="74dd5ec3-1427-46e8-a24a-7d89bfb3440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6C2438-936C-465D-AB97-DD81138BAD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dd5ec3-1427-46e8-a24a-7d89bfb34403"/>
    <ds:schemaRef ds:uri="d66ab0f4-d659-463b-a1c4-9fb61d1597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 Libris PowerPoint Template 2021_light</Template>
  <TotalTime>297</TotalTime>
  <Words>1651</Words>
  <Application>Microsoft Office PowerPoint</Application>
  <PresentationFormat>On-screen Show (16:9)</PresentationFormat>
  <Paragraphs>121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IGeLU_2016_16X9 (1)</vt:lpstr>
      <vt:lpstr>New Resource Sharing Workflows in Alma</vt:lpstr>
      <vt:lpstr>Agenda</vt:lpstr>
      <vt:lpstr>Fulfilling article requests using library owned physical issues 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Fulfilling article requests using library owned physical issues </vt:lpstr>
      <vt:lpstr>Configuration</vt:lpstr>
      <vt:lpstr>Configuration</vt:lpstr>
      <vt:lpstr>Configuration</vt:lpstr>
      <vt:lpstr>Configuration</vt:lpstr>
      <vt:lpstr>Configuration</vt:lpstr>
      <vt:lpstr>Branch library processing of digital requests </vt:lpstr>
      <vt:lpstr>Branch library processing of digital requests (E items)</vt:lpstr>
      <vt:lpstr>Branch library processing of digital requests (E items)</vt:lpstr>
      <vt:lpstr>Branch library processing of digital requests (P item)</vt:lpstr>
      <vt:lpstr>Resource sharing staff digitize the required resource and send it</vt:lpstr>
      <vt:lpstr>1. Resource sharing staff digitize the required resource and send it</vt:lpstr>
      <vt:lpstr>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2. Branch library is assigned the task to digitize the required resource and send it</vt:lpstr>
      <vt:lpstr>Digitization Requests Processed at the Circulation Desk</vt:lpstr>
      <vt:lpstr>Digitization Requests Processed at the Circulation Desk</vt:lpstr>
      <vt:lpstr>Digitization Requests Processed at the Circulation Desk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Moshe Shechter</dc:creator>
  <cp:lastModifiedBy>Moshe Shechter</cp:lastModifiedBy>
  <cp:revision>47</cp:revision>
  <dcterms:created xsi:type="dcterms:W3CDTF">2021-02-25T12:54:39Z</dcterms:created>
  <dcterms:modified xsi:type="dcterms:W3CDTF">2021-03-09T06:49:50Z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  <property fmtid="{D5CDD505-2E9C-101B-9397-08002B2CF9AE}" pid="5" name="ContentTypeId">
    <vt:lpwstr>0x0101002D4216B00C96C34F9FEB40E34BEB6B05</vt:lpwstr>
  </property>
</Properties>
</file>